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78" r:id="rId5"/>
    <p:sldId id="285" r:id="rId6"/>
    <p:sldId id="291" r:id="rId7"/>
    <p:sldId id="286" r:id="rId8"/>
    <p:sldId id="297" r:id="rId9"/>
    <p:sldId id="298" r:id="rId10"/>
    <p:sldId id="299" r:id="rId11"/>
    <p:sldId id="300" r:id="rId12"/>
    <p:sldId id="301" r:id="rId13"/>
    <p:sldId id="306" r:id="rId14"/>
    <p:sldId id="302" r:id="rId15"/>
    <p:sldId id="308" r:id="rId16"/>
    <p:sldId id="309" r:id="rId17"/>
    <p:sldId id="307" r:id="rId18"/>
    <p:sldId id="292" r:id="rId19"/>
    <p:sldId id="289" r:id="rId20"/>
    <p:sldId id="296" r:id="rId21"/>
    <p:sldId id="293" r:id="rId22"/>
    <p:sldId id="295" r:id="rId23"/>
    <p:sldId id="305" r:id="rId24"/>
    <p:sldId id="294" r:id="rId25"/>
    <p:sldId id="304" r:id="rId26"/>
    <p:sldId id="279" r:id="rId2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798A7-B758-4314-BD1A-3634DFFB0C8F}" v="1" dt="2022-06-07T16:07:16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 Smith" userId="e168a96639a4093d" providerId="LiveId" clId="{902798A7-B758-4314-BD1A-3634DFFB0C8F}"/>
    <pc:docChg chg="custSel addSld modSld">
      <pc:chgData name="P. Smith" userId="e168a96639a4093d" providerId="LiveId" clId="{902798A7-B758-4314-BD1A-3634DFFB0C8F}" dt="2022-06-07T16:53:42.878" v="549" actId="115"/>
      <pc:docMkLst>
        <pc:docMk/>
      </pc:docMkLst>
      <pc:sldChg chg="modSp new mod">
        <pc:chgData name="P. Smith" userId="e168a96639a4093d" providerId="LiveId" clId="{902798A7-B758-4314-BD1A-3634DFFB0C8F}" dt="2022-06-07T16:53:42.878" v="549" actId="115"/>
        <pc:sldMkLst>
          <pc:docMk/>
          <pc:sldMk cId="445897143" sldId="306"/>
        </pc:sldMkLst>
        <pc:spChg chg="mod">
          <ac:chgData name="P. Smith" userId="e168a96639a4093d" providerId="LiveId" clId="{902798A7-B758-4314-BD1A-3634DFFB0C8F}" dt="2022-06-07T16:07:13.659" v="42" actId="20577"/>
          <ac:spMkLst>
            <pc:docMk/>
            <pc:sldMk cId="445897143" sldId="306"/>
            <ac:spMk id="2" creationId="{1CE6F353-A9AF-4B83-4DA3-771FA9F8B46C}"/>
          </ac:spMkLst>
        </pc:spChg>
        <pc:spChg chg="mod">
          <ac:chgData name="P. Smith" userId="e168a96639a4093d" providerId="LiveId" clId="{902798A7-B758-4314-BD1A-3634DFFB0C8F}" dt="2022-06-07T16:53:42.878" v="549" actId="115"/>
          <ac:spMkLst>
            <pc:docMk/>
            <pc:sldMk cId="445897143" sldId="306"/>
            <ac:spMk id="3" creationId="{0EB8675F-F7C5-92C6-FF07-60829E9A9C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13.06.2022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5F5D0-505F-45DC-923F-470A7B23F9E4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8EB76-E787-46B4-8A08-0D88B889D62A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49F3D-D170-46DE-8164-962464AE6303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81D76-6A73-4597-A757-CDD22BD63F58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1852-AAD4-4016-9771-E9C2DBAB752D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202A9-CAB4-4752-B826-913412D8C147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613A-CFCC-4D81-9F1D-A5B01801FD05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07110-020B-4FD7-B691-06DC8199E772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87C32-3CA0-42C6-9137-16FC2F38240A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3303-AC0A-4A1F-B5A5-4A317AC15FE5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43A3B-A422-48E1-90EA-92770077AB2F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9DFCF0-AF07-43C7-859B-1D963863EC79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593F0-100B-462D-A373-53A8FB9E213A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A6E9-DBA9-4E9B-ACB8-2AABC50D05AC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C269C-BC8C-494C-8E5C-4BE480D2F79B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86EB61F-88A6-4D9E-9F31-1603D1395FBB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.com/was-ist-deep-learning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lut.com/was-ist-transfer-learnin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Deep Learning &amp; Transfer Learning im Bereich der Image Recognition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Anwendung am Beispiel der Straßenschilderkennung 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439261E-2B44-E691-E4F5-413D4F7D0711}"/>
              </a:ext>
            </a:extLst>
          </p:cNvPr>
          <p:cNvSpPr/>
          <p:nvPr/>
        </p:nvSpPr>
        <p:spPr>
          <a:xfrm>
            <a:off x="7097307" y="5562447"/>
            <a:ext cx="4100417" cy="8849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Pascal Schmidt </a:t>
            </a:r>
          </a:p>
          <a:p>
            <a:pPr algn="ctr"/>
            <a:r>
              <a:rPr lang="de-DE" dirty="0"/>
              <a:t>Philipp Becht </a:t>
            </a:r>
          </a:p>
          <a:p>
            <a:pPr algn="ctr"/>
            <a:r>
              <a:rPr lang="de-DE" dirty="0"/>
              <a:t>Simon Wrigg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6F353-A9AF-4B83-4DA3-771FA9F8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Erläuterungen </a:t>
            </a:r>
            <a:r>
              <a:rPr lang="en-GB" dirty="0" err="1"/>
              <a:t>zu</a:t>
            </a:r>
            <a:r>
              <a:rPr lang="en-GB" dirty="0"/>
              <a:t> den CNN </a:t>
            </a:r>
            <a:r>
              <a:rPr lang="en-GB" dirty="0" err="1"/>
              <a:t>Fachbegriffen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8675F-F7C5-92C6-FF07-60829E9A9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1156285" cy="3714749"/>
          </a:xfrm>
        </p:spPr>
        <p:txBody>
          <a:bodyPr>
            <a:normAutofit lnSpcReduction="10000"/>
          </a:bodyPr>
          <a:lstStyle/>
          <a:p>
            <a:r>
              <a:rPr lang="en-GB" b="1" u="sng" dirty="0"/>
              <a:t>Convolution:</a:t>
            </a:r>
            <a:r>
              <a:rPr lang="en-GB" b="1" dirty="0"/>
              <a:t> </a:t>
            </a:r>
            <a:r>
              <a:rPr lang="en-GB" dirty="0" err="1"/>
              <a:t>Faltungsoperation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Erlernen</a:t>
            </a:r>
            <a:r>
              <a:rPr lang="en-GB" dirty="0"/>
              <a:t> von Features</a:t>
            </a:r>
          </a:p>
          <a:p>
            <a:r>
              <a:rPr lang="en-GB" b="1" u="sng" dirty="0" err="1"/>
              <a:t>Relu</a:t>
            </a:r>
            <a:r>
              <a:rPr lang="en-GB" b="1" u="sng" dirty="0"/>
              <a:t>:</a:t>
            </a:r>
            <a:r>
              <a:rPr lang="en-GB" b="1" dirty="0"/>
              <a:t>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en-GB" dirty="0" err="1"/>
              <a:t>Aktivierungsfunktion</a:t>
            </a:r>
            <a:r>
              <a:rPr lang="en-GB" dirty="0"/>
              <a:t> / </a:t>
            </a:r>
            <a:r>
              <a:rPr lang="en-GB" dirty="0" err="1"/>
              <a:t>Übertragungsfunktion</a:t>
            </a:r>
            <a:r>
              <a:rPr lang="en-GB" dirty="0"/>
              <a:t>)</a:t>
            </a:r>
          </a:p>
          <a:p>
            <a:r>
              <a:rPr lang="en-GB" b="1" u="sng" dirty="0"/>
              <a:t>Pooling:</a:t>
            </a:r>
            <a:r>
              <a:rPr lang="en-GB" b="1" dirty="0"/>
              <a:t> </a:t>
            </a:r>
            <a:r>
              <a:rPr lang="de-DE" b="1" dirty="0"/>
              <a:t>V</a:t>
            </a:r>
            <a:r>
              <a:rPr lang="de-DE" dirty="0"/>
              <a:t>erdichtet und reduziert die Auflösung der erkannten Features. Bekannte Methoden sind das Max-Pooling (maximaler Wert) und das Average Pooling (Mittelwert)</a:t>
            </a:r>
            <a:endParaRPr lang="en-GB" dirty="0"/>
          </a:p>
          <a:p>
            <a:r>
              <a:rPr lang="en-GB" b="1" u="sng" dirty="0"/>
              <a:t>Fully Connected Layer:</a:t>
            </a:r>
            <a:r>
              <a:rPr lang="en-GB" b="1" dirty="0"/>
              <a:t> </a:t>
            </a:r>
            <a:r>
              <a:rPr lang="de-DE" dirty="0"/>
              <a:t>Neuronale Netzstruktur, bei der alle Neuronen mit allen Inputs und allen Outputs verbunden sind</a:t>
            </a:r>
            <a:endParaRPr lang="en-GB" dirty="0"/>
          </a:p>
          <a:p>
            <a:r>
              <a:rPr lang="en-GB" b="1" u="sng" dirty="0" err="1"/>
              <a:t>Softmax</a:t>
            </a:r>
            <a:r>
              <a:rPr lang="en-GB" b="1" u="sng" dirty="0"/>
              <a:t>:</a:t>
            </a:r>
            <a:r>
              <a:rPr lang="en-GB" b="1" dirty="0"/>
              <a:t> </a:t>
            </a:r>
            <a:r>
              <a:rPr lang="en-GB" dirty="0" err="1"/>
              <a:t>Normalisierte</a:t>
            </a:r>
            <a:r>
              <a:rPr lang="en-GB" dirty="0"/>
              <a:t> </a:t>
            </a:r>
            <a:r>
              <a:rPr lang="en-GB" dirty="0" err="1"/>
              <a:t>Exponentialfunktion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Transformation der </a:t>
            </a:r>
            <a:r>
              <a:rPr lang="en-GB" dirty="0" err="1"/>
              <a:t>Werte</a:t>
            </a:r>
            <a:r>
              <a:rPr lang="en-GB" dirty="0"/>
              <a:t> in die </a:t>
            </a:r>
            <a:r>
              <a:rPr lang="en-GB" dirty="0" err="1"/>
              <a:t>Vorhersageklassen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722D0-ED64-2F0D-1E45-D3989865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589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7295B-A06D-59B8-861E-2F3C32A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3A8D7-D40D-F390-59E5-8EB0F89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" y="2330255"/>
            <a:ext cx="5731270" cy="32820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C69272F-504E-6724-50FE-F7E71ACAC07F}"/>
              </a:ext>
            </a:extLst>
          </p:cNvPr>
          <p:cNvSpPr/>
          <p:nvPr/>
        </p:nvSpPr>
        <p:spPr>
          <a:xfrm>
            <a:off x="6822828" y="2330255"/>
            <a:ext cx="4853355" cy="328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Convolutions: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Neuronen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Faltungsoperatoren</a:t>
            </a:r>
            <a:r>
              <a:rPr lang="en-GB" dirty="0"/>
              <a:t> </a:t>
            </a:r>
            <a:r>
              <a:rPr lang="en-GB" dirty="0" err="1"/>
              <a:t>erlernt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Matrixmultiplikationen</a:t>
            </a:r>
            <a:r>
              <a:rPr lang="en-GB" dirty="0"/>
              <a:t> </a:t>
            </a:r>
            <a:r>
              <a:rPr lang="en-GB" dirty="0" err="1"/>
              <a:t>umgesetzt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Faltungsergebnisse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Feature Map </a:t>
            </a:r>
            <a:r>
              <a:rPr lang="en-GB" dirty="0" err="1"/>
              <a:t>abgebildet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Feature Maps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Pooling </a:t>
            </a:r>
            <a:r>
              <a:rPr lang="en-GB" dirty="0" err="1"/>
              <a:t>downgesampled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500B11-DFA2-E8D1-84C8-FEAB14D5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395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D1CD6-0676-AFCB-86BD-C3C0D64C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(ANN)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64FFC8-6A5C-5236-46C5-13A6E851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165153-1B50-2BC1-2000-75EB66ADF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62" y="2076449"/>
            <a:ext cx="4339370" cy="392429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535F826-D394-0D65-E05C-4BE80A7CCB03}"/>
              </a:ext>
            </a:extLst>
          </p:cNvPr>
          <p:cNvSpPr/>
          <p:nvPr/>
        </p:nvSpPr>
        <p:spPr>
          <a:xfrm>
            <a:off x="5343907" y="2084880"/>
            <a:ext cx="6282531" cy="3924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Auch </a:t>
            </a:r>
            <a:r>
              <a:rPr lang="en-GB" dirty="0" err="1"/>
              <a:t>bekannt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Feed-Forward Neural Network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 err="1"/>
              <a:t>Informationen</a:t>
            </a:r>
            <a:r>
              <a:rPr lang="en-GB" dirty="0"/>
              <a:t> (Input) </a:t>
            </a:r>
            <a:r>
              <a:rPr lang="en-GB" dirty="0" err="1"/>
              <a:t>nur</a:t>
            </a:r>
            <a:r>
              <a:rPr lang="en-GB" dirty="0"/>
              <a:t> in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Richtung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das </a:t>
            </a:r>
            <a:r>
              <a:rPr lang="en-GB" dirty="0" err="1"/>
              <a:t>Netzwerk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err="1"/>
              <a:t>Anzahl</a:t>
            </a:r>
            <a:r>
              <a:rPr lang="en-GB" dirty="0"/>
              <a:t> der (Hidden-) Layers </a:t>
            </a:r>
            <a:r>
              <a:rPr lang="en-GB" dirty="0" err="1"/>
              <a:t>ist</a:t>
            </a:r>
            <a:r>
              <a:rPr lang="en-GB" dirty="0"/>
              <a:t> variable</a:t>
            </a:r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Inputs </a:t>
            </a:r>
            <a:r>
              <a:rPr lang="en-GB" dirty="0" err="1"/>
              <a:t>wird</a:t>
            </a:r>
            <a:r>
              <a:rPr lang="en-GB" dirty="0"/>
              <a:t> das ANN stets </a:t>
            </a:r>
            <a:r>
              <a:rPr lang="en-GB" dirty="0" err="1"/>
              <a:t>verbessert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87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D1CD6-0676-AFCB-86BD-C3C0D64C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64FFC8-6A5C-5236-46C5-13A6E851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35F826-D394-0D65-E05C-4BE80A7CCB03}"/>
              </a:ext>
            </a:extLst>
          </p:cNvPr>
          <p:cNvSpPr/>
          <p:nvPr/>
        </p:nvSpPr>
        <p:spPr>
          <a:xfrm>
            <a:off x="5343907" y="2084880"/>
            <a:ext cx="6282531" cy="3924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 err="1"/>
              <a:t>Ouput</a:t>
            </a:r>
            <a:r>
              <a:rPr lang="de-DE" dirty="0"/>
              <a:t> der prozessierenden </a:t>
            </a:r>
            <a:r>
              <a:rPr lang="de-DE" dirty="0" err="1"/>
              <a:t>Node</a:t>
            </a:r>
            <a:r>
              <a:rPr lang="de-DE" dirty="0"/>
              <a:t> wird gesichert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Ergebnisinformation wird dem Model wieder übergeben -&gt; wichtig für sequentielle Information</a:t>
            </a:r>
          </a:p>
          <a:p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Jede </a:t>
            </a:r>
            <a:r>
              <a:rPr lang="de-DE" dirty="0" err="1"/>
              <a:t>Node</a:t>
            </a:r>
            <a:r>
              <a:rPr lang="de-DE" dirty="0"/>
              <a:t> des Netzwerks agiert sozusagen als Speicherzelle</a:t>
            </a:r>
          </a:p>
          <a:p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Für die Entscheidungsfindung werden auch Daten aus der Vergangenheit genutzt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CB193C-71BC-3CC6-4BA1-18DA78E8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61" y="2084879"/>
            <a:ext cx="4419464" cy="39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1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048C0-80AA-BD9C-2799-29ED4646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CNN/RNN/ANN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DC3AAB-9A80-40B2-74AB-03BDE67D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14</a:t>
            </a:fld>
            <a:endParaRPr lang="de-DE" noProof="0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79556AC4-23C0-75BB-85C4-3C0988897D2A}"/>
              </a:ext>
            </a:extLst>
          </p:cNvPr>
          <p:cNvGraphicFramePr>
            <a:graphicFrameLocks noGrp="1"/>
          </p:cNvGraphicFramePr>
          <p:nvPr/>
        </p:nvGraphicFramePr>
        <p:xfrm>
          <a:off x="1290568" y="1883735"/>
          <a:ext cx="9600216" cy="446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54">
                  <a:extLst>
                    <a:ext uri="{9D8B030D-6E8A-4147-A177-3AD203B41FA5}">
                      <a16:colId xmlns:a16="http://schemas.microsoft.com/office/drawing/2014/main" val="2809109901"/>
                    </a:ext>
                  </a:extLst>
                </a:gridCol>
                <a:gridCol w="2400054">
                  <a:extLst>
                    <a:ext uri="{9D8B030D-6E8A-4147-A177-3AD203B41FA5}">
                      <a16:colId xmlns:a16="http://schemas.microsoft.com/office/drawing/2014/main" val="2044127707"/>
                    </a:ext>
                  </a:extLst>
                </a:gridCol>
                <a:gridCol w="2400054">
                  <a:extLst>
                    <a:ext uri="{9D8B030D-6E8A-4147-A177-3AD203B41FA5}">
                      <a16:colId xmlns:a16="http://schemas.microsoft.com/office/drawing/2014/main" val="2283061296"/>
                    </a:ext>
                  </a:extLst>
                </a:gridCol>
                <a:gridCol w="2400054">
                  <a:extLst>
                    <a:ext uri="{9D8B030D-6E8A-4147-A177-3AD203B41FA5}">
                      <a16:colId xmlns:a16="http://schemas.microsoft.com/office/drawing/2014/main" val="3613841345"/>
                    </a:ext>
                  </a:extLst>
                </a:gridCol>
              </a:tblGrid>
              <a:tr h="53529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07276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r>
                        <a:rPr lang="de-DE" dirty="0"/>
                        <a:t>Datentypen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Tabellarische- / Textdaten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Bilddaten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Sequentielle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48918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r>
                        <a:rPr lang="de-DE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Kleiner als CNN und 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Beste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Weniger Kompatibilität als CNN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01136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Fehlertoleranz, Fähigkeit mit unvollständigem Wissen zu funktionieren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Hohe Genauigkeit für Image Recognition Probleme, Teilen von </a:t>
                      </a:r>
                      <a:r>
                        <a:rPr lang="de-DE" dirty="0" err="1"/>
                        <a:t>Weights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Erinnern jeglicher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30655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r>
                        <a:rPr lang="de-DE" dirty="0"/>
                        <a:t>Nachteil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Hardwareperformance abhängig, unerklärbares Verhalten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Viele Trainingsdaten benötigt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Gradient </a:t>
                      </a:r>
                      <a:r>
                        <a:rPr lang="de-DE" dirty="0" err="1"/>
                        <a:t>vanishing</a:t>
                      </a:r>
                      <a:r>
                        <a:rPr lang="de-DE" dirty="0"/>
                        <a:t> oder </a:t>
                      </a:r>
                      <a:r>
                        <a:rPr lang="de-DE" dirty="0" err="1"/>
                        <a:t>exploding</a:t>
                      </a:r>
                      <a:r>
                        <a:rPr lang="de-DE" dirty="0"/>
                        <a:t> (Wodurch Gradient Descent nicht optimiert und verbessert werden kann)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8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1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F51-62C8-5688-CF0C-835B21E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AC412-21D2-634C-85B0-AD62061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 des erlernten Wissens (Task A) auf ein verwandtes Problem (Task B)</a:t>
            </a:r>
          </a:p>
          <a:p>
            <a:r>
              <a:rPr lang="de-DE" dirty="0"/>
              <a:t>Verbessert die Performance und Effizienz eines neuronalen Netzes</a:t>
            </a:r>
          </a:p>
          <a:p>
            <a:endParaRPr lang="de-DE" dirty="0"/>
          </a:p>
          <a:p>
            <a:r>
              <a:rPr lang="de-DE" dirty="0"/>
              <a:t>Wann eignet sich Transfer Learning?</a:t>
            </a:r>
          </a:p>
          <a:p>
            <a:pPr lvl="1"/>
            <a:r>
              <a:rPr lang="de-DE" dirty="0"/>
              <a:t>Wenn Task A und Task B den gleichen Input haben (z.B. Bilder, Text, Audio)</a:t>
            </a:r>
          </a:p>
          <a:p>
            <a:pPr lvl="1"/>
            <a:r>
              <a:rPr lang="de-DE" dirty="0"/>
              <a:t>Wenn man mehr Daten für Task A als für  Task B hat</a:t>
            </a:r>
          </a:p>
          <a:p>
            <a:pPr lvl="1"/>
            <a:r>
              <a:rPr lang="de-DE" dirty="0"/>
              <a:t>Wenn Low-Level Features aus Task A auch in Task B verwendet werden können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63AF-B0EB-B54A-A440-8643649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4207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1E12-9579-536C-3E1C-7A4B879A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von Transfer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EE9BB6-95EA-D25C-B41B-361230BC75F4}"/>
              </a:ext>
            </a:extLst>
          </p:cNvPr>
          <p:cNvSpPr/>
          <p:nvPr/>
        </p:nvSpPr>
        <p:spPr>
          <a:xfrm>
            <a:off x="2390775" y="1666891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E5B8378-B36F-43D7-14DA-003CF1D8CE6C}"/>
              </a:ext>
            </a:extLst>
          </p:cNvPr>
          <p:cNvSpPr/>
          <p:nvPr/>
        </p:nvSpPr>
        <p:spPr>
          <a:xfrm>
            <a:off x="2466975" y="179071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74ED69-AF43-F097-D10A-B220BAC958FB}"/>
              </a:ext>
            </a:extLst>
          </p:cNvPr>
          <p:cNvSpPr/>
          <p:nvPr/>
        </p:nvSpPr>
        <p:spPr>
          <a:xfrm>
            <a:off x="2466975" y="230506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18AB69-6E9B-6140-B020-5513CE03ADA2}"/>
              </a:ext>
            </a:extLst>
          </p:cNvPr>
          <p:cNvSpPr/>
          <p:nvPr/>
        </p:nvSpPr>
        <p:spPr>
          <a:xfrm>
            <a:off x="2466975" y="281941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7401A6-E27D-B55C-D31A-0302561CAD00}"/>
              </a:ext>
            </a:extLst>
          </p:cNvPr>
          <p:cNvSpPr/>
          <p:nvPr/>
        </p:nvSpPr>
        <p:spPr>
          <a:xfrm>
            <a:off x="2466975" y="33337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42C152-A1FA-0CCF-5445-7DB1E71B4701}"/>
              </a:ext>
            </a:extLst>
          </p:cNvPr>
          <p:cNvSpPr/>
          <p:nvPr/>
        </p:nvSpPr>
        <p:spPr>
          <a:xfrm>
            <a:off x="2466975" y="384811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A60AA5-9422-31EF-E59F-B97DFFA61B3A}"/>
              </a:ext>
            </a:extLst>
          </p:cNvPr>
          <p:cNvSpPr/>
          <p:nvPr/>
        </p:nvSpPr>
        <p:spPr>
          <a:xfrm>
            <a:off x="3629025" y="1676418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C051ED-745B-A235-1F3C-0F1D53BC6254}"/>
              </a:ext>
            </a:extLst>
          </p:cNvPr>
          <p:cNvSpPr/>
          <p:nvPr/>
        </p:nvSpPr>
        <p:spPr>
          <a:xfrm>
            <a:off x="3705225" y="180024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2F9C232-3AF6-D8A8-45D9-9E065D916925}"/>
              </a:ext>
            </a:extLst>
          </p:cNvPr>
          <p:cNvSpPr/>
          <p:nvPr/>
        </p:nvSpPr>
        <p:spPr>
          <a:xfrm>
            <a:off x="3705225" y="231459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AAA868-41B2-EA5E-B84D-89988F9FAF52}"/>
              </a:ext>
            </a:extLst>
          </p:cNvPr>
          <p:cNvSpPr/>
          <p:nvPr/>
        </p:nvSpPr>
        <p:spPr>
          <a:xfrm>
            <a:off x="3705225" y="2828944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5D7EB3-572E-1CC2-0859-BA856EC11E93}"/>
              </a:ext>
            </a:extLst>
          </p:cNvPr>
          <p:cNvSpPr/>
          <p:nvPr/>
        </p:nvSpPr>
        <p:spPr>
          <a:xfrm>
            <a:off x="3705225" y="334329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BB520-B6CB-7E62-CB25-C8E5870A22A0}"/>
              </a:ext>
            </a:extLst>
          </p:cNvPr>
          <p:cNvSpPr/>
          <p:nvPr/>
        </p:nvSpPr>
        <p:spPr>
          <a:xfrm>
            <a:off x="3705225" y="38576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BB9092-DAF5-F41B-5470-CDBFECBA68FA}"/>
              </a:ext>
            </a:extLst>
          </p:cNvPr>
          <p:cNvSpPr/>
          <p:nvPr/>
        </p:nvSpPr>
        <p:spPr>
          <a:xfrm>
            <a:off x="4867275" y="1685945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A48334-674D-AAF3-CD9B-5E2FF1B22825}"/>
              </a:ext>
            </a:extLst>
          </p:cNvPr>
          <p:cNvSpPr/>
          <p:nvPr/>
        </p:nvSpPr>
        <p:spPr>
          <a:xfrm>
            <a:off x="4943475" y="180976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616084-9293-3B80-1EDE-10407750A0F8}"/>
              </a:ext>
            </a:extLst>
          </p:cNvPr>
          <p:cNvSpPr/>
          <p:nvPr/>
        </p:nvSpPr>
        <p:spPr>
          <a:xfrm>
            <a:off x="4943475" y="232412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CDE7870-6FDD-CA05-2518-05D5F8A04674}"/>
              </a:ext>
            </a:extLst>
          </p:cNvPr>
          <p:cNvSpPr/>
          <p:nvPr/>
        </p:nvSpPr>
        <p:spPr>
          <a:xfrm>
            <a:off x="4943475" y="283847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8D87B6-054D-DE81-818B-FD75AABBFCF1}"/>
              </a:ext>
            </a:extLst>
          </p:cNvPr>
          <p:cNvSpPr/>
          <p:nvPr/>
        </p:nvSpPr>
        <p:spPr>
          <a:xfrm>
            <a:off x="4943475" y="33528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9B1A221-A22B-A116-B9A6-E797700F46FE}"/>
              </a:ext>
            </a:extLst>
          </p:cNvPr>
          <p:cNvSpPr/>
          <p:nvPr/>
        </p:nvSpPr>
        <p:spPr>
          <a:xfrm>
            <a:off x="4943475" y="386717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4FBE65-16AD-6848-F29F-64C7B4281C2D}"/>
              </a:ext>
            </a:extLst>
          </p:cNvPr>
          <p:cNvSpPr/>
          <p:nvPr/>
        </p:nvSpPr>
        <p:spPr>
          <a:xfrm>
            <a:off x="6105525" y="1695472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20CAD74-EC4D-A5F1-2FFD-FE8C584C9EBE}"/>
              </a:ext>
            </a:extLst>
          </p:cNvPr>
          <p:cNvSpPr/>
          <p:nvPr/>
        </p:nvSpPr>
        <p:spPr>
          <a:xfrm>
            <a:off x="6181725" y="181929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CD34D90-1078-3CF7-3B70-F34D45FE112C}"/>
              </a:ext>
            </a:extLst>
          </p:cNvPr>
          <p:cNvSpPr/>
          <p:nvPr/>
        </p:nvSpPr>
        <p:spPr>
          <a:xfrm>
            <a:off x="6181725" y="233364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0CE0FED-4A30-8094-DCB5-841F27A05C7C}"/>
              </a:ext>
            </a:extLst>
          </p:cNvPr>
          <p:cNvSpPr/>
          <p:nvPr/>
        </p:nvSpPr>
        <p:spPr>
          <a:xfrm>
            <a:off x="6181725" y="284799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814548-CFE4-99FC-D05E-64EAA3DFA119}"/>
              </a:ext>
            </a:extLst>
          </p:cNvPr>
          <p:cNvSpPr/>
          <p:nvPr/>
        </p:nvSpPr>
        <p:spPr>
          <a:xfrm>
            <a:off x="6181725" y="336234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D1BD74D-F792-7EEE-1002-666FDE4A2783}"/>
              </a:ext>
            </a:extLst>
          </p:cNvPr>
          <p:cNvSpPr/>
          <p:nvPr/>
        </p:nvSpPr>
        <p:spPr>
          <a:xfrm>
            <a:off x="6181725" y="387670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3A7330A-DAFE-34F8-36F1-65220829AE54}"/>
              </a:ext>
            </a:extLst>
          </p:cNvPr>
          <p:cNvSpPr/>
          <p:nvPr/>
        </p:nvSpPr>
        <p:spPr>
          <a:xfrm>
            <a:off x="1152525" y="2324120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6052382-DA78-FD7D-E259-A679E996062C}"/>
              </a:ext>
            </a:extLst>
          </p:cNvPr>
          <p:cNvSpPr/>
          <p:nvPr/>
        </p:nvSpPr>
        <p:spPr>
          <a:xfrm>
            <a:off x="1228724" y="240031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1F1C515-3FD2-7F2B-2E22-219C36CC3B12}"/>
              </a:ext>
            </a:extLst>
          </p:cNvPr>
          <p:cNvSpPr/>
          <p:nvPr/>
        </p:nvSpPr>
        <p:spPr>
          <a:xfrm>
            <a:off x="1219718" y="290512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EDAECAC-ED30-1BBF-F8DF-C3C5A8723A1E}"/>
              </a:ext>
            </a:extLst>
          </p:cNvPr>
          <p:cNvSpPr/>
          <p:nvPr/>
        </p:nvSpPr>
        <p:spPr>
          <a:xfrm>
            <a:off x="1210712" y="34099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54B2B0F-E6CF-A0B4-BCE0-6A834253E25C}"/>
              </a:ext>
            </a:extLst>
          </p:cNvPr>
          <p:cNvSpPr/>
          <p:nvPr/>
        </p:nvSpPr>
        <p:spPr>
          <a:xfrm>
            <a:off x="7367328" y="2333659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D85CCA-ACD4-531B-317C-67F9550EE2B1}"/>
              </a:ext>
            </a:extLst>
          </p:cNvPr>
          <p:cNvSpPr/>
          <p:nvPr/>
        </p:nvSpPr>
        <p:spPr>
          <a:xfrm>
            <a:off x="7443527" y="240985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0B1025-34D2-4B9F-3901-9152B5FE2DB1}"/>
              </a:ext>
            </a:extLst>
          </p:cNvPr>
          <p:cNvSpPr/>
          <p:nvPr/>
        </p:nvSpPr>
        <p:spPr>
          <a:xfrm>
            <a:off x="7434521" y="29146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087393E-4BB9-B4CE-9AAA-1074797503DC}"/>
              </a:ext>
            </a:extLst>
          </p:cNvPr>
          <p:cNvSpPr/>
          <p:nvPr/>
        </p:nvSpPr>
        <p:spPr>
          <a:xfrm>
            <a:off x="7425515" y="341948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EB9C7A-450E-8B3E-AFA1-3808BE151C19}"/>
              </a:ext>
            </a:extLst>
          </p:cNvPr>
          <p:cNvSpPr/>
          <p:nvPr/>
        </p:nvSpPr>
        <p:spPr>
          <a:xfrm>
            <a:off x="8571981" y="23527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292965-7A3D-B196-F903-7068A3C537EA}"/>
              </a:ext>
            </a:extLst>
          </p:cNvPr>
          <p:cNvSpPr/>
          <p:nvPr/>
        </p:nvSpPr>
        <p:spPr>
          <a:xfrm>
            <a:off x="8648180" y="24289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28E9B3-8E1D-DD3B-ED11-4B5FC3F7DC08}"/>
              </a:ext>
            </a:extLst>
          </p:cNvPr>
          <p:cNvSpPr/>
          <p:nvPr/>
        </p:nvSpPr>
        <p:spPr>
          <a:xfrm>
            <a:off x="8639174" y="29337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64926AA-BC58-DB03-0CEF-B7DF06215941}"/>
              </a:ext>
            </a:extLst>
          </p:cNvPr>
          <p:cNvSpPr/>
          <p:nvPr/>
        </p:nvSpPr>
        <p:spPr>
          <a:xfrm>
            <a:off x="8630168" y="34385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F77DD3-F9B3-D231-2B02-644CC9538A47}"/>
              </a:ext>
            </a:extLst>
          </p:cNvPr>
          <p:cNvSpPr txBox="1"/>
          <p:nvPr/>
        </p:nvSpPr>
        <p:spPr>
          <a:xfrm>
            <a:off x="228600" y="2924182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X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5FCBA97-40F9-A152-9658-9C365E0E72D0}"/>
              </a:ext>
            </a:extLst>
          </p:cNvPr>
          <p:cNvCxnSpPr/>
          <p:nvPr/>
        </p:nvCxnSpPr>
        <p:spPr>
          <a:xfrm>
            <a:off x="60899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9F7A007-F25F-BA96-125A-7ECAC4AC5D3D}"/>
              </a:ext>
            </a:extLst>
          </p:cNvPr>
          <p:cNvCxnSpPr/>
          <p:nvPr/>
        </p:nvCxnSpPr>
        <p:spPr>
          <a:xfrm>
            <a:off x="18186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2842F00-9595-EE4C-FFCD-B63F4B2084EA}"/>
              </a:ext>
            </a:extLst>
          </p:cNvPr>
          <p:cNvCxnSpPr/>
          <p:nvPr/>
        </p:nvCxnSpPr>
        <p:spPr>
          <a:xfrm>
            <a:off x="302834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A9E5335-48F7-2E02-20D3-69D07CAC50C5}"/>
              </a:ext>
            </a:extLst>
          </p:cNvPr>
          <p:cNvCxnSpPr/>
          <p:nvPr/>
        </p:nvCxnSpPr>
        <p:spPr>
          <a:xfrm>
            <a:off x="423802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EC562C5-FD81-2780-3D2F-6F14E56268B0}"/>
              </a:ext>
            </a:extLst>
          </p:cNvPr>
          <p:cNvCxnSpPr/>
          <p:nvPr/>
        </p:nvCxnSpPr>
        <p:spPr>
          <a:xfrm>
            <a:off x="55143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1965B10-FB56-6500-1881-13F95CD5F7FD}"/>
              </a:ext>
            </a:extLst>
          </p:cNvPr>
          <p:cNvCxnSpPr/>
          <p:nvPr/>
        </p:nvCxnSpPr>
        <p:spPr>
          <a:xfrm>
            <a:off x="6771670" y="315280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AB647E-68EC-77A9-E65B-05567CF3B9C9}"/>
              </a:ext>
            </a:extLst>
          </p:cNvPr>
          <p:cNvCxnSpPr/>
          <p:nvPr/>
        </p:nvCxnSpPr>
        <p:spPr>
          <a:xfrm>
            <a:off x="8000395" y="316234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B9CB67A-6F03-6261-43D8-1633D70757C1}"/>
              </a:ext>
            </a:extLst>
          </p:cNvPr>
          <p:cNvCxnSpPr/>
          <p:nvPr/>
        </p:nvCxnSpPr>
        <p:spPr>
          <a:xfrm>
            <a:off x="9200545" y="316236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34E78A5-95EB-683D-31C8-9E323643BF41}"/>
              </a:ext>
            </a:extLst>
          </p:cNvPr>
          <p:cNvSpPr txBox="1"/>
          <p:nvPr/>
        </p:nvSpPr>
        <p:spPr>
          <a:xfrm>
            <a:off x="10933576" y="289560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DBDD3D2-87A4-01B0-31F1-8241A2A86F8A}"/>
              </a:ext>
            </a:extLst>
          </p:cNvPr>
          <p:cNvSpPr/>
          <p:nvPr/>
        </p:nvSpPr>
        <p:spPr>
          <a:xfrm>
            <a:off x="9700432" y="2871803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9F8CAD-7348-604E-14AA-A9C34F530B7A}"/>
              </a:ext>
            </a:extLst>
          </p:cNvPr>
          <p:cNvSpPr/>
          <p:nvPr/>
        </p:nvSpPr>
        <p:spPr>
          <a:xfrm>
            <a:off x="9776633" y="294323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77BCD5-BCAB-A6F2-6012-86B921E5E0A7}"/>
              </a:ext>
            </a:extLst>
          </p:cNvPr>
          <p:cNvCxnSpPr/>
          <p:nvPr/>
        </p:nvCxnSpPr>
        <p:spPr>
          <a:xfrm>
            <a:off x="10372120" y="3185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erbotsymbol 60">
            <a:extLst>
              <a:ext uri="{FF2B5EF4-FFF2-40B4-BE49-F238E27FC236}">
                <a16:creationId xmlns:a16="http://schemas.microsoft.com/office/drawing/2014/main" id="{233A1537-F78D-3018-BBFA-4C7739BBACF4}"/>
              </a:ext>
            </a:extLst>
          </p:cNvPr>
          <p:cNvSpPr/>
          <p:nvPr/>
        </p:nvSpPr>
        <p:spPr>
          <a:xfrm>
            <a:off x="8533277" y="2202707"/>
            <a:ext cx="1922147" cy="191925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854B507-7D9C-EC18-F64B-88B53DEFC54C}"/>
              </a:ext>
            </a:extLst>
          </p:cNvPr>
          <p:cNvCxnSpPr/>
          <p:nvPr/>
        </p:nvCxnSpPr>
        <p:spPr>
          <a:xfrm>
            <a:off x="8228995" y="3409946"/>
            <a:ext cx="0" cy="18764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272191D-2DFB-B381-CB85-8FB3003CD4CB}"/>
              </a:ext>
            </a:extLst>
          </p:cNvPr>
          <p:cNvCxnSpPr/>
          <p:nvPr/>
        </p:nvCxnSpPr>
        <p:spPr>
          <a:xfrm>
            <a:off x="822899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0A1AA7CC-C2F9-5C6A-70BE-AEE9A7C45A93}"/>
              </a:ext>
            </a:extLst>
          </p:cNvPr>
          <p:cNvSpPr/>
          <p:nvPr/>
        </p:nvSpPr>
        <p:spPr>
          <a:xfrm>
            <a:off x="8749230" y="45244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2C4E3DE-259F-D8FD-2527-7F13CD3E5DC3}"/>
              </a:ext>
            </a:extLst>
          </p:cNvPr>
          <p:cNvSpPr/>
          <p:nvPr/>
        </p:nvSpPr>
        <p:spPr>
          <a:xfrm>
            <a:off x="8825429" y="46006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B75A931-5D09-C57B-EC2E-C6903FB1A4FE}"/>
              </a:ext>
            </a:extLst>
          </p:cNvPr>
          <p:cNvSpPr/>
          <p:nvPr/>
        </p:nvSpPr>
        <p:spPr>
          <a:xfrm>
            <a:off x="8816423" y="51054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960BD94-E9D4-4447-82E9-77F700E948DB}"/>
              </a:ext>
            </a:extLst>
          </p:cNvPr>
          <p:cNvSpPr/>
          <p:nvPr/>
        </p:nvSpPr>
        <p:spPr>
          <a:xfrm>
            <a:off x="8807417" y="56102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B58E02A-2368-CB95-B126-2BB39F158C8A}"/>
              </a:ext>
            </a:extLst>
          </p:cNvPr>
          <p:cNvSpPr/>
          <p:nvPr/>
        </p:nvSpPr>
        <p:spPr>
          <a:xfrm>
            <a:off x="9988698" y="5029201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8E9477A-63EC-F314-2EDA-B0DF2B8A1E86}"/>
              </a:ext>
            </a:extLst>
          </p:cNvPr>
          <p:cNvSpPr/>
          <p:nvPr/>
        </p:nvSpPr>
        <p:spPr>
          <a:xfrm>
            <a:off x="10064899" y="510063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E73074D-7C73-924C-B454-2E9EF705F535}"/>
              </a:ext>
            </a:extLst>
          </p:cNvPr>
          <p:cNvCxnSpPr/>
          <p:nvPr/>
        </p:nvCxnSpPr>
        <p:spPr>
          <a:xfrm>
            <a:off x="942914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E63F110-86F1-E8EC-EDF4-D2E3B1BEF85C}"/>
              </a:ext>
            </a:extLst>
          </p:cNvPr>
          <p:cNvSpPr txBox="1"/>
          <p:nvPr/>
        </p:nvSpPr>
        <p:spPr>
          <a:xfrm>
            <a:off x="11205038" y="500603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82C2AF9-88EE-C791-A350-ECE046188150}"/>
              </a:ext>
            </a:extLst>
          </p:cNvPr>
          <p:cNvCxnSpPr/>
          <p:nvPr/>
        </p:nvCxnSpPr>
        <p:spPr>
          <a:xfrm>
            <a:off x="10643582" y="529622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86773C2-2279-211C-AED2-EBBF9472E6F3}"/>
              </a:ext>
            </a:extLst>
          </p:cNvPr>
          <p:cNvSpPr txBox="1"/>
          <p:nvPr/>
        </p:nvSpPr>
        <p:spPr>
          <a:xfrm>
            <a:off x="7096824" y="5314943"/>
            <a:ext cx="1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Neuer Use-Case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97181F9-95DA-A707-62A1-C7251F380F73}"/>
              </a:ext>
            </a:extLst>
          </p:cNvPr>
          <p:cNvSpPr txBox="1"/>
          <p:nvPr/>
        </p:nvSpPr>
        <p:spPr>
          <a:xfrm>
            <a:off x="370406" y="5175256"/>
            <a:ext cx="47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Adatieren</a:t>
            </a:r>
            <a:r>
              <a:rPr lang="de-DE" dirty="0"/>
              <a:t>/ Transferieren des neuronalen Netzes für einen anderen Task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2B71D6-6BDE-FD6D-F5C8-118EB686A10A}"/>
              </a:ext>
            </a:extLst>
          </p:cNvPr>
          <p:cNvSpPr txBox="1"/>
          <p:nvPr/>
        </p:nvSpPr>
        <p:spPr>
          <a:xfrm>
            <a:off x="370406" y="4857736"/>
            <a:ext cx="58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wird für bestimmten Zweck trainiert (</a:t>
            </a:r>
            <a:r>
              <a:rPr lang="de-DE" dirty="0" err="1"/>
              <a:t>Pre</a:t>
            </a:r>
            <a:r>
              <a:rPr lang="de-DE" dirty="0"/>
              <a:t>-Training)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4F29B0B3-D674-3A20-2BD7-AE76D1B42C2F}"/>
              </a:ext>
            </a:extLst>
          </p:cNvPr>
          <p:cNvSpPr txBox="1"/>
          <p:nvPr/>
        </p:nvSpPr>
        <p:spPr>
          <a:xfrm>
            <a:off x="362467" y="5748568"/>
            <a:ext cx="58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Löschung der letzten Output-Layer (inkl.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5F6B4E9-8F42-DAE7-53BE-550D3077C484}"/>
              </a:ext>
            </a:extLst>
          </p:cNvPr>
          <p:cNvSpPr txBox="1"/>
          <p:nvPr/>
        </p:nvSpPr>
        <p:spPr>
          <a:xfrm>
            <a:off x="347316" y="6063559"/>
            <a:ext cx="581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 </a:t>
            </a:r>
            <a:r>
              <a:rPr lang="de-DE" dirty="0" err="1"/>
              <a:t>Weights</a:t>
            </a:r>
            <a:r>
              <a:rPr lang="de-DE" dirty="0"/>
              <a:t> &amp; Output Layer werden an bestehendes NN angehängt (Finetuning)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B41A5-7A21-FA16-E5A0-1DF38C4C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533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/>
      <p:bldP spid="79" grpId="0"/>
      <p:bldP spid="80" grpId="0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9D570-E13F-DD31-B515-811BA59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zu Image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BCC23-5DD9-DA90-871A-0FDC01C4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305" cy="3714749"/>
          </a:xfrm>
        </p:spPr>
        <p:txBody>
          <a:bodyPr>
            <a:normAutofit fontScale="92500"/>
          </a:bodyPr>
          <a:lstStyle/>
          <a:p>
            <a:r>
              <a:rPr lang="de-DE" dirty="0"/>
              <a:t>Anwendung der vorgestellten Methoden im Bereich der Image Recognition</a:t>
            </a:r>
          </a:p>
          <a:p>
            <a:r>
              <a:rPr lang="de-DE" dirty="0"/>
              <a:t>Visuelle Daten (Bilder) bilden die Grundlage des Trainings</a:t>
            </a:r>
          </a:p>
          <a:p>
            <a:r>
              <a:rPr lang="de-DE" dirty="0"/>
              <a:t>Annotierter Datensatz als Trainingsdatensatz</a:t>
            </a:r>
          </a:p>
          <a:p>
            <a:r>
              <a:rPr lang="de-DE" dirty="0"/>
              <a:t>Ziel: Algorithmus kann Objekt im Bild erkennen </a:t>
            </a:r>
          </a:p>
          <a:p>
            <a:r>
              <a:rPr lang="de-DE" dirty="0"/>
              <a:t>Output: </a:t>
            </a:r>
            <a:r>
              <a:rPr lang="de-DE" dirty="0" err="1"/>
              <a:t>Bounding</a:t>
            </a:r>
            <a:r>
              <a:rPr lang="de-DE" dirty="0"/>
              <a:t>-Box mit Wahrscheinlichkeit</a:t>
            </a:r>
          </a:p>
        </p:txBody>
      </p:sp>
      <p:pic>
        <p:nvPicPr>
          <p:cNvPr id="3074" name="Picture 2" descr="The 5 Most Important Use Cases for Computer Vision">
            <a:extLst>
              <a:ext uri="{FF2B5EF4-FFF2-40B4-BE49-F238E27FC236}">
                <a16:creationId xmlns:a16="http://schemas.microsoft.com/office/drawing/2014/main" id="{1D8C2FEC-5B3C-9C0D-3F74-44DB0FE63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1616" b="2794"/>
          <a:stretch/>
        </p:blipFill>
        <p:spPr bwMode="auto">
          <a:xfrm>
            <a:off x="6954473" y="2223083"/>
            <a:ext cx="4323732" cy="238247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CB9B4-176F-0092-EFDE-D23996B2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63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EAA-B48C-4BBD-97D6-62E8E84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3FC1-B123-A9B6-2F37-CA2090EBF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645245" cy="41719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Setup: Google </a:t>
            </a:r>
            <a:r>
              <a:rPr lang="de-DE" sz="1800" dirty="0" err="1"/>
              <a:t>Colab</a:t>
            </a:r>
            <a:r>
              <a:rPr lang="de-DE" sz="1800" dirty="0"/>
              <a:t> als IDE, Datensätze aus </a:t>
            </a:r>
            <a:r>
              <a:rPr lang="de-DE" sz="1800" dirty="0" err="1"/>
              <a:t>Kaggle</a:t>
            </a: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Vorgehen: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Datenimport und -</a:t>
            </a:r>
            <a:r>
              <a:rPr lang="de-DE" sz="1800" dirty="0" err="1"/>
              <a:t>vorverarbeitung</a:t>
            </a:r>
            <a:endParaRPr lang="de-DE" sz="1800" dirty="0"/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Datenanalyse und -exploration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Initialisierung und Training eines neuronalen Netzes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Modells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Test-</a:t>
            </a:r>
            <a:r>
              <a:rPr lang="de-DE" sz="1800" dirty="0" err="1"/>
              <a:t>Prediction</a:t>
            </a:r>
            <a:r>
              <a:rPr lang="de-DE" sz="1800" dirty="0"/>
              <a:t> mit „unbekannten, ausländischen Straßenschildern“ (Benchmarking)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Anwendung Transfer Learning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Transfer Learning Modells</a:t>
            </a:r>
          </a:p>
          <a:p>
            <a:pPr>
              <a:lnSpc>
                <a:spcPct val="100000"/>
              </a:lnSpc>
            </a:pPr>
            <a:endParaRPr lang="de-DE" sz="1600" dirty="0"/>
          </a:p>
        </p:txBody>
      </p:sp>
      <p:pic>
        <p:nvPicPr>
          <p:cNvPr id="5" name="Grafik 4" descr="Ein Bild, das Text, Baum, draußen, Himmel enthält.&#10;&#10;Automatisch generierte Beschreibung">
            <a:extLst>
              <a:ext uri="{FF2B5EF4-FFF2-40B4-BE49-F238E27FC236}">
                <a16:creationId xmlns:a16="http://schemas.microsoft.com/office/drawing/2014/main" id="{2BB54989-FCCB-89B6-4ADC-ABD17968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6" r="1"/>
          <a:stretch/>
        </p:blipFill>
        <p:spPr>
          <a:xfrm>
            <a:off x="7741920" y="2076451"/>
            <a:ext cx="3525637" cy="3622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04AC1-94BA-115F-33F3-3602BC9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869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C034-7A2F-D27B-B48E-5B4F57BF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4030E-84AE-ECB0-B3D5-36F183C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4827"/>
            <a:ext cx="10353762" cy="3714749"/>
          </a:xfrm>
        </p:spPr>
        <p:txBody>
          <a:bodyPr/>
          <a:lstStyle/>
          <a:p>
            <a:r>
              <a:rPr lang="de-DE" dirty="0"/>
              <a:t>Transfer Learning eignet sich in unserem Projekt, da die vorgestellten formalen Kriterien erfüllt sind</a:t>
            </a:r>
          </a:p>
          <a:p>
            <a:r>
              <a:rPr lang="de-DE" dirty="0"/>
              <a:t>Die Genauigkeit des Modells sollte sehr hoch sein, um es verlässlich im Straßenverkehr einsetzen zu können</a:t>
            </a:r>
          </a:p>
          <a:p>
            <a:r>
              <a:rPr lang="de-DE" dirty="0"/>
              <a:t>Es sollen verschiedene Modelle und Hyperparametereinstellungen verglichen werden, um eine optimale Vorhersage zu erreichen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563D9-98E8-CE59-840A-57F7EFC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4351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8964950-6CB7-8945-2C33-13EF7E353757}"/>
              </a:ext>
            </a:extLst>
          </p:cNvPr>
          <p:cNvCxnSpPr/>
          <p:nvPr/>
        </p:nvCxnSpPr>
        <p:spPr>
          <a:xfrm>
            <a:off x="1140823" y="1968137"/>
            <a:ext cx="0" cy="42236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EF9105-5E7A-7D08-B91E-8F97218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50391-4851-C726-C88D-69171156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57" cy="3924299"/>
          </a:xfrm>
        </p:spPr>
        <p:txBody>
          <a:bodyPr>
            <a:normAutofit/>
          </a:bodyPr>
          <a:lstStyle/>
          <a:p>
            <a:r>
              <a:rPr lang="de-DE" dirty="0"/>
              <a:t>Motivation und Einführung in die Thematik</a:t>
            </a:r>
          </a:p>
          <a:p>
            <a:r>
              <a:rPr lang="de-DE" dirty="0"/>
              <a:t>Grundlagen zu Deep Learning</a:t>
            </a:r>
          </a:p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  <a:p>
            <a:r>
              <a:rPr lang="de-DE" dirty="0"/>
              <a:t>Transfer Learning: Einführung und Anwendung</a:t>
            </a:r>
          </a:p>
          <a:p>
            <a:r>
              <a:rPr lang="de-DE" dirty="0"/>
              <a:t>Grundlagen zu Image Recognition</a:t>
            </a:r>
          </a:p>
          <a:p>
            <a:r>
              <a:rPr lang="de-DE" dirty="0"/>
              <a:t>Praktische Umsetzung im Projekt</a:t>
            </a:r>
          </a:p>
          <a:p>
            <a:r>
              <a:rPr lang="de-DE" dirty="0"/>
              <a:t>Fazit &amp; Ausblick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B3F314-B9F2-27A6-16FD-1A1BD7D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64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62E48-F07F-E254-96CF-84C1AF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CD46D-810E-038D-CCA7-D7EBAA32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Modelle liefern die besten </a:t>
            </a:r>
            <a:r>
              <a:rPr lang="de-DE" dirty="0" err="1"/>
              <a:t>Predictions</a:t>
            </a:r>
            <a:r>
              <a:rPr lang="de-DE" dirty="0"/>
              <a:t> für unseren Use Case? </a:t>
            </a:r>
          </a:p>
          <a:p>
            <a:r>
              <a:rPr lang="de-DE" dirty="0"/>
              <a:t>Welche Genauigkeit wurde bei deutschen Straßenschildern erreicht?</a:t>
            </a:r>
          </a:p>
          <a:p>
            <a:r>
              <a:rPr lang="de-DE" dirty="0"/>
              <a:t>Welche Genauigkeit wurde bei chinesischen Straßenschildern erreicht?</a:t>
            </a:r>
          </a:p>
          <a:p>
            <a:r>
              <a:rPr lang="de-DE" dirty="0"/>
              <a:t>Welche Straßenschilder werden besonders gut/ besonders schlecht erkannt?</a:t>
            </a:r>
          </a:p>
          <a:p>
            <a:r>
              <a:rPr lang="de-DE" dirty="0"/>
              <a:t>Wie können die Modelle in den real-</a:t>
            </a:r>
            <a:r>
              <a:rPr lang="de-DE" dirty="0" err="1"/>
              <a:t>world</a:t>
            </a:r>
            <a:r>
              <a:rPr lang="de-DE" dirty="0"/>
              <a:t> Use Case </a:t>
            </a:r>
            <a:r>
              <a:rPr lang="de-DE" dirty="0" err="1"/>
              <a:t>deployed</a:t>
            </a:r>
            <a:r>
              <a:rPr lang="de-DE" dirty="0"/>
              <a:t> werden?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CBCC00-B5B9-7EFF-1ADF-6FCFDC4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8CD22-8637-5C0C-DA37-9E21C4C8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7778" l="444" r="96889">
                        <a14:foregroundMark x1="49778" y1="8000" x2="18222" y2="47111"/>
                        <a14:foregroundMark x1="18222" y1="47111" x2="31111" y2="74222"/>
                        <a14:foregroundMark x1="31111" y1="74222" x2="58222" y2="76889"/>
                        <a14:foregroundMark x1="58222" y1="76889" x2="72000" y2="38667"/>
                        <a14:foregroundMark x1="72000" y1="38667" x2="57778" y2="9778"/>
                        <a14:foregroundMark x1="57778" y1="9778" x2="51556" y2="5333"/>
                        <a14:foregroundMark x1="15111" y1="32889" x2="5333" y2="60444"/>
                        <a14:foregroundMark x1="75556" y1="38222" x2="40889" y2="62222"/>
                        <a14:foregroundMark x1="40889" y1="62222" x2="45333" y2="75111"/>
                        <a14:foregroundMark x1="37333" y1="50667" x2="35556" y2="67111"/>
                        <a14:foregroundMark x1="32889" y1="47556" x2="26222" y2="71111"/>
                        <a14:foregroundMark x1="26222" y1="71111" x2="26222" y2="71111"/>
                        <a14:foregroundMark x1="87111" y1="28444" x2="94222" y2="64000"/>
                        <a14:foregroundMark x1="31556" y1="86222" x2="56444" y2="98222"/>
                        <a14:foregroundMark x1="56444" y1="98222" x2="63111" y2="91556"/>
                        <a14:foregroundMark x1="95111" y1="62667" x2="96889" y2="42667"/>
                        <a14:foregroundMark x1="56444" y1="56444" x2="56444" y2="56444"/>
                        <a14:foregroundMark x1="43556" y1="1778" x2="53333" y2="889"/>
                        <a14:foregroundMark x1="53333" y1="889" x2="58667" y2="2222"/>
                        <a14:foregroundMark x1="2222" y1="52444" x2="444" y2="4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212" y="4300963"/>
            <a:ext cx="1380276" cy="13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7201-E059-2718-F3D5-D46F48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028B-07D1-D2EB-2A9F-9F132473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Deep Learning bietet viele Vorteile im Hinblick auf Image Recognition</a:t>
            </a:r>
          </a:p>
          <a:p>
            <a:r>
              <a:rPr lang="de-DE" dirty="0"/>
              <a:t>CNN ermöglichen die performante Extrahierung von Features aus einem Bild</a:t>
            </a:r>
          </a:p>
          <a:p>
            <a:r>
              <a:rPr lang="de-DE" dirty="0"/>
              <a:t>Mithilfe von Transfer Learning ist es möglich, den Use Case eines NN auf ein anderes Anwendungsgebiet zu übertragen</a:t>
            </a:r>
          </a:p>
          <a:p>
            <a:r>
              <a:rPr lang="de-DE" dirty="0"/>
              <a:t>Die vorgestellten Grundlagen bilden die Basis für unser Road-</a:t>
            </a:r>
            <a:r>
              <a:rPr lang="de-DE" dirty="0" err="1"/>
              <a:t>Sign</a:t>
            </a:r>
            <a:r>
              <a:rPr lang="de-DE" dirty="0"/>
              <a:t>-</a:t>
            </a:r>
            <a:r>
              <a:rPr lang="de-DE" dirty="0" err="1"/>
              <a:t>Abroad</a:t>
            </a:r>
            <a:r>
              <a:rPr lang="de-DE" dirty="0"/>
              <a:t> Projekt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6AB35-A198-0069-DB6F-5C4100C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21</a:t>
            </a:fld>
            <a:endParaRPr lang="de-DE" noProof="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C14F08-9470-E140-A1BB-CD2BB6B93BC2}"/>
              </a:ext>
            </a:extLst>
          </p:cNvPr>
          <p:cNvCxnSpPr>
            <a:cxnSpLocks/>
          </p:cNvCxnSpPr>
          <p:nvPr/>
        </p:nvCxnSpPr>
        <p:spPr>
          <a:xfrm>
            <a:off x="779168" y="5655212"/>
            <a:ext cx="10925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2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01F71-731E-121A-D140-ABA7CED4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Quellenverzeichnis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060D0-694E-BDC8-EB58-4F67CCD5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Géron</a:t>
            </a:r>
            <a:r>
              <a:rPr lang="de-DE" dirty="0"/>
              <a:t>, A.: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 und </a:t>
            </a:r>
            <a:r>
              <a:rPr lang="de-DE" dirty="0" err="1"/>
              <a:t>Tensorflow</a:t>
            </a:r>
            <a:r>
              <a:rPr lang="de-DE" dirty="0"/>
              <a:t>, O‘Reilly, 2018.</a:t>
            </a:r>
          </a:p>
          <a:p>
            <a:r>
              <a:rPr lang="de-DE" dirty="0" err="1"/>
              <a:t>LeCun</a:t>
            </a:r>
            <a:r>
              <a:rPr lang="de-DE" dirty="0"/>
              <a:t>, Yann, </a:t>
            </a:r>
            <a:r>
              <a:rPr lang="de-DE" dirty="0" err="1"/>
              <a:t>Bengio</a:t>
            </a:r>
            <a:r>
              <a:rPr lang="de-DE" dirty="0"/>
              <a:t>, </a:t>
            </a:r>
            <a:r>
              <a:rPr lang="de-DE" dirty="0" err="1"/>
              <a:t>Hinton</a:t>
            </a:r>
            <a:r>
              <a:rPr lang="de-DE" dirty="0"/>
              <a:t>: Deep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i="1" dirty="0" err="1"/>
              <a:t>nature</a:t>
            </a:r>
            <a:r>
              <a:rPr lang="de-DE" dirty="0"/>
              <a:t> 521.7553, 2015.</a:t>
            </a:r>
          </a:p>
          <a:p>
            <a:r>
              <a:rPr lang="en-GB" dirty="0" err="1"/>
              <a:t>Saha</a:t>
            </a:r>
            <a:r>
              <a:rPr lang="en-GB" dirty="0"/>
              <a:t>, S.: </a:t>
            </a:r>
            <a:r>
              <a:rPr lang="en-US" dirty="0"/>
              <a:t>A Comprehensive Guide to Convolutional Neural Networks — the ELI5 way, in: Towards Data Science, 2018, </a:t>
            </a:r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  <a:r>
              <a:rPr lang="en-GB" dirty="0"/>
              <a:t>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de-DE" dirty="0"/>
              <a:t>Weidmann, S.: Deep Learning – Grundlagen und Implementierung, O´Reilly, 2020.</a:t>
            </a:r>
            <a:endParaRPr lang="en-GB" dirty="0"/>
          </a:p>
          <a:p>
            <a:r>
              <a:rPr lang="en-GB" dirty="0" err="1"/>
              <a:t>Wuttke</a:t>
            </a:r>
            <a:r>
              <a:rPr lang="en-GB" dirty="0"/>
              <a:t>, L.: Deep Learning: Definition, </a:t>
            </a:r>
            <a:r>
              <a:rPr lang="en-GB" dirty="0" err="1"/>
              <a:t>Beispiele</a:t>
            </a:r>
            <a:r>
              <a:rPr lang="en-GB" dirty="0"/>
              <a:t> &amp; Frameworks,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https://datasolut.com/was-ist-deep-learning/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Transfer Learning: </a:t>
            </a:r>
            <a:r>
              <a:rPr lang="en-GB" dirty="0" err="1"/>
              <a:t>Grundlagen</a:t>
            </a:r>
            <a:r>
              <a:rPr lang="en-GB" dirty="0"/>
              <a:t> und </a:t>
            </a:r>
            <a:r>
              <a:rPr lang="en-GB" dirty="0" err="1"/>
              <a:t>Einsatzgebiete</a:t>
            </a:r>
            <a:r>
              <a:rPr lang="en-GB" dirty="0"/>
              <a:t>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https://datasolut.com/was-ist-transfer-learning/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24.05.2022).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E142E-2F92-0304-A57E-27350D4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8939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999197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de-DE" sz="4000" dirty="0"/>
              <a:t>Vielen Dank für Eure Aufmerksamkeit!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3461773"/>
            <a:ext cx="4403596" cy="1852128"/>
          </a:xfrm>
        </p:spPr>
        <p:txBody>
          <a:bodyPr rtlCol="0" anchor="t">
            <a:normAutofit/>
          </a:bodyPr>
          <a:lstStyle/>
          <a:p>
            <a:pPr marL="36900" indent="0" algn="ctr" rtl="0">
              <a:buNone/>
            </a:pPr>
            <a:r>
              <a:rPr lang="de-DE" sz="2400" dirty="0"/>
              <a:t>Wir freuen uns auf Eure Fragen!</a:t>
            </a:r>
          </a:p>
          <a:p>
            <a:pPr marL="36900" indent="0" rtl="0">
              <a:buNone/>
            </a:pPr>
            <a:endParaRPr lang="de-DE" sz="2400" dirty="0"/>
          </a:p>
          <a:p>
            <a:pPr marL="36900" indent="0" algn="ctr" rtl="0">
              <a:buNone/>
            </a:pPr>
            <a:r>
              <a:rPr lang="de-DE" sz="2400" dirty="0"/>
              <a:t>Pascal | Philipp | 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8C6A4-6A85-7DF7-E8EE-065B20EE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F0949-BE32-6F33-962A-3F6D2C59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sz="4300"/>
              <a:t>Motivation und Einführung in die Thematik</a:t>
            </a:r>
          </a:p>
        </p:txBody>
      </p:sp>
      <p:pic>
        <p:nvPicPr>
          <p:cNvPr id="2050" name="Picture 2" descr="ORIGINAL Verkehrzeichen 70 KM/H Schild Nr. 274-57 Verkehrsschild  Straßenschild Straßenzeichen Metall auch Gebutrtstagschild zum 70.  Geburtstag als 70km Geburtstagsschild 42 cm Metall mit Folie-Typ1 :  Amazon.de: Baumarkt">
            <a:extLst>
              <a:ext uri="{FF2B5EF4-FFF2-40B4-BE49-F238E27FC236}">
                <a16:creationId xmlns:a16="http://schemas.microsoft.com/office/drawing/2014/main" id="{261B03EC-EEE4-39B6-9689-0F3550AE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340" y="2076450"/>
            <a:ext cx="3631750" cy="36226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FFB6D-051E-00EB-BF0E-0046CBD3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51434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Was bedeutet dieses Schild?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41A1D2-CD1F-2CBC-8367-20D377B2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B560DC9-A4A8-984A-C0E3-B3C3E875FB02}"/>
              </a:ext>
            </a:extLst>
          </p:cNvPr>
          <p:cNvSpPr txBox="1">
            <a:spLocks/>
          </p:cNvSpPr>
          <p:nvPr/>
        </p:nvSpPr>
        <p:spPr>
          <a:xfrm>
            <a:off x="6410715" y="2676526"/>
            <a:ext cx="4856841" cy="2604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Für uns Menschen ist es 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intuitiv</a:t>
            </a:r>
            <a:r>
              <a:rPr lang="de-DE" dirty="0"/>
              <a:t> dieses Straßenschild zu erkennen und zu deuten</a:t>
            </a:r>
          </a:p>
          <a:p>
            <a:r>
              <a:rPr lang="de-DE" dirty="0"/>
              <a:t>Was für uns einfach ist, kann einen Computer zu einer echten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de-DE" dirty="0"/>
              <a:t>Herausforderung werden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44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8F36C-87F3-C720-B7DC-043B8EAD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 und Einführung in die Thematik</a:t>
            </a:r>
          </a:p>
        </p:txBody>
      </p:sp>
      <p:pic>
        <p:nvPicPr>
          <p:cNvPr id="1026" name="Picture 2" descr="Mercedes-Benz Logo - Mercedes-Benz Group Media">
            <a:extLst>
              <a:ext uri="{FF2B5EF4-FFF2-40B4-BE49-F238E27FC236}">
                <a16:creationId xmlns:a16="http://schemas.microsoft.com/office/drawing/2014/main" id="{06712907-B913-AFB5-4AC9-2FC5D008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4277" r="32939" b="20974"/>
          <a:stretch/>
        </p:blipFill>
        <p:spPr bwMode="auto">
          <a:xfrm>
            <a:off x="9820185" y="2146124"/>
            <a:ext cx="727789" cy="7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4F5B6E-D899-B42A-94BA-22E9D24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89" y="2146124"/>
            <a:ext cx="942975" cy="1257300"/>
          </a:xfrm>
          <a:prstGeom prst="rect">
            <a:avLst/>
          </a:prstGeom>
        </p:spPr>
      </p:pic>
      <p:pic>
        <p:nvPicPr>
          <p:cNvPr id="1030" name="Picture 6" descr="Basics / Rings">
            <a:extLst>
              <a:ext uri="{FF2B5EF4-FFF2-40B4-BE49-F238E27FC236}">
                <a16:creationId xmlns:a16="http://schemas.microsoft.com/office/drawing/2014/main" id="{43D9116B-F9DA-1290-64E5-74A14EDF5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23524" r="40227" b="36730"/>
          <a:stretch/>
        </p:blipFill>
        <p:spPr bwMode="auto">
          <a:xfrm>
            <a:off x="9820185" y="3124563"/>
            <a:ext cx="1197041" cy="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A4019C4-13EF-6429-75C3-E3662967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038968" cy="4171950"/>
          </a:xfrm>
        </p:spPr>
        <p:txBody>
          <a:bodyPr>
            <a:normAutofit/>
          </a:bodyPr>
          <a:lstStyle/>
          <a:p>
            <a:r>
              <a:rPr lang="de-DE" dirty="0"/>
              <a:t>In Deutschland zugelassene Autohersteller fragen sich, ob die eingebauten Features und Assistenten auch im Ausland funktionieren</a:t>
            </a:r>
          </a:p>
          <a:p>
            <a:r>
              <a:rPr lang="de-DE" dirty="0"/>
              <a:t>Kann ein Assistent zur Straßenschilderkennung auch in z.B. China eingesetzt werden?</a:t>
            </a:r>
          </a:p>
          <a:p>
            <a:endParaRPr lang="de-DE" dirty="0"/>
          </a:p>
          <a:p>
            <a:r>
              <a:rPr lang="de-DE" dirty="0"/>
              <a:t>Wir finden es mit Methoden des Deep Learning und Transfer Learning heraus!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C05E3-C208-5736-EDEA-BC40E08D3676}"/>
              </a:ext>
            </a:extLst>
          </p:cNvPr>
          <p:cNvSpPr txBox="1"/>
          <p:nvPr/>
        </p:nvSpPr>
        <p:spPr>
          <a:xfrm>
            <a:off x="10283661" y="4066618"/>
            <a:ext cx="8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goes</a:t>
            </a:r>
            <a:endParaRPr lang="de-DE" b="1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5F639BD-BAAA-2F7F-F81F-B0D1588448F8}"/>
              </a:ext>
            </a:extLst>
          </p:cNvPr>
          <p:cNvSpPr/>
          <p:nvPr/>
        </p:nvSpPr>
        <p:spPr>
          <a:xfrm rot="5400000">
            <a:off x="9581445" y="4138593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FBABFA-EEBA-BFEC-A628-2C86D3B1E1F5}"/>
              </a:ext>
            </a:extLst>
          </p:cNvPr>
          <p:cNvSpPr/>
          <p:nvPr/>
        </p:nvSpPr>
        <p:spPr>
          <a:xfrm rot="5400000">
            <a:off x="10921249" y="4138936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BDE3A4-7571-F3E6-BB24-B96B1FDAD4D1}"/>
              </a:ext>
            </a:extLst>
          </p:cNvPr>
          <p:cNvSpPr/>
          <p:nvPr/>
        </p:nvSpPr>
        <p:spPr>
          <a:xfrm>
            <a:off x="9235856" y="1801994"/>
            <a:ext cx="2824065" cy="20978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B9141-055D-42EB-4B3B-FFBD68C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E5A7A9-BD42-2A99-067F-71585752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055" y="4968369"/>
            <a:ext cx="2157936" cy="14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D3295-C7B8-3062-EBBF-0F71A26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966722-8E24-166F-7398-EFE0785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8" y="2189500"/>
            <a:ext cx="6981825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7640F4-45A3-5A71-299B-225D96F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" y="2189501"/>
            <a:ext cx="3957442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BF821A-B753-B415-5AD8-315F1AF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6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32745-88CC-3860-2E32-5117DE8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D9131-B6C2-AAD6-882C-086C1B8F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7" t="13370" b="12256"/>
          <a:stretch/>
        </p:blipFill>
        <p:spPr>
          <a:xfrm>
            <a:off x="618979" y="2250829"/>
            <a:ext cx="6015098" cy="3628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D26329D-4E06-B1FE-9634-5A1221636CA4}"/>
              </a:ext>
            </a:extLst>
          </p:cNvPr>
          <p:cNvSpPr/>
          <p:nvPr/>
        </p:nvSpPr>
        <p:spPr>
          <a:xfrm>
            <a:off x="7039112" y="2250829"/>
            <a:ext cx="4730858" cy="362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DL eignet sich gut für unstrukturierte / perzeptuelle Daten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Performt besser auf großen Datenmengen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Dafür erhöht sich die Laufzeit deutlich (Berechnung vieler Gewichte)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Interpretierbarkeit der Outputs ist kaum gegeben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F84959-A9D0-898C-F0B4-5506B34C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37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DD996-1428-F4F8-00C8-73507E2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7" y="2330255"/>
            <a:ext cx="7940088" cy="30959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213F585-67FD-2610-5F4C-686B19B13818}"/>
              </a:ext>
            </a:extLst>
          </p:cNvPr>
          <p:cNvSpPr/>
          <p:nvPr/>
        </p:nvSpPr>
        <p:spPr>
          <a:xfrm>
            <a:off x="8412479" y="2330255"/>
            <a:ext cx="3518143" cy="30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Deep NN hat </a:t>
            </a:r>
            <a:r>
              <a:rPr lang="en-GB" dirty="0" err="1"/>
              <a:t>mehr</a:t>
            </a:r>
            <a:r>
              <a:rPr lang="en-GB" dirty="0"/>
              <a:t> hidden layers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Features für das Modell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Grundsätzliche</a:t>
            </a:r>
            <a:r>
              <a:rPr lang="en-GB" dirty="0"/>
              <a:t> </a:t>
            </a:r>
            <a:r>
              <a:rPr lang="en-GB" dirty="0" err="1"/>
              <a:t>Architektur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jedoch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Simple NN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Bekannte</a:t>
            </a:r>
            <a:r>
              <a:rPr lang="en-GB" dirty="0"/>
              <a:t> Frameworks für DL: </a:t>
            </a:r>
            <a:r>
              <a:rPr lang="de-DE" b="1" dirty="0" err="1"/>
              <a:t>TensorFlow</a:t>
            </a:r>
            <a:r>
              <a:rPr lang="de-DE" b="1" dirty="0"/>
              <a:t>, Keras oder </a:t>
            </a:r>
            <a:r>
              <a:rPr lang="de-DE" b="1" dirty="0" err="1"/>
              <a:t>Pytorch</a:t>
            </a:r>
            <a:r>
              <a:rPr lang="de-DE" dirty="0"/>
              <a:t>  </a:t>
            </a:r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3018BE-0EF0-6BF0-4AA5-3585EE3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ECC71-4A75-3A0F-8EF2-4825BD33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49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BE414-147F-7976-14D3-E61CA2F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38BD8B-E7E6-2652-C86A-0F212D93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7" y="2378660"/>
            <a:ext cx="6837557" cy="40244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C0B6C-16EF-A753-FF12-85EEBE71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254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219C-5865-5169-D1E1-B199F05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299E-C2AD-0C60-CAFB-7E2241A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6" y="2190484"/>
            <a:ext cx="10600520" cy="358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AB6127-080C-DC0E-CCC5-31CCA06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566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{7F6F2FF7-57D3-43C3-8831-209C250A50D5}tf55705232_win32</Template>
  <TotalTime>0</TotalTime>
  <Words>1096</Words>
  <Application>Microsoft Office PowerPoint</Application>
  <PresentationFormat>Breitbild</PresentationFormat>
  <Paragraphs>180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Goudy Old Style</vt:lpstr>
      <vt:lpstr>Wingdings</vt:lpstr>
      <vt:lpstr>Wingdings 2</vt:lpstr>
      <vt:lpstr>SlateVTI</vt:lpstr>
      <vt:lpstr>Deep Learning &amp; Transfer Learning im Bereich der Image Recognition</vt:lpstr>
      <vt:lpstr>Agenda</vt:lpstr>
      <vt:lpstr>Motivation und Einführung in die Thematik</vt:lpstr>
      <vt:lpstr>Motivation und Einführung in die Thematik</vt:lpstr>
      <vt:lpstr>Grundlagen zu Deep Learning</vt:lpstr>
      <vt:lpstr>Grundlagen zu Deep Learning</vt:lpstr>
      <vt:lpstr>Grundlagen zu Deep Learning</vt:lpstr>
      <vt:lpstr>Anwendung eines Convolutional Neural Networks (CNN)</vt:lpstr>
      <vt:lpstr>Anwendung eines Convolutional Neural Networks (CNN)</vt:lpstr>
      <vt:lpstr>Erläuterungen zu den CNN Fachbegriffen</vt:lpstr>
      <vt:lpstr>Anwendung eines Convolutional Neural Networks (CNN)</vt:lpstr>
      <vt:lpstr>Artificial Neural Network (ANN)</vt:lpstr>
      <vt:lpstr>Recurrent Neural Network (RNN)</vt:lpstr>
      <vt:lpstr>Vergleich CNN/RNN/ANN</vt:lpstr>
      <vt:lpstr>Einführung in Transfer Learning</vt:lpstr>
      <vt:lpstr>Anwendung von Transfer Learning</vt:lpstr>
      <vt:lpstr>Grundlagen zu Image Recognition</vt:lpstr>
      <vt:lpstr>Praktische Umsetzung im Projekt</vt:lpstr>
      <vt:lpstr>Praktische Umsetzung im Projekt</vt:lpstr>
      <vt:lpstr>Success Factors im Projekt</vt:lpstr>
      <vt:lpstr>Fazit &amp; Ausblick </vt:lpstr>
      <vt:lpstr>Quellenverzeichnis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Transfer Learning im Bereich der Image Recognition</dc:title>
  <dc:creator>Simon Wrigg</dc:creator>
  <cp:lastModifiedBy>Simon Wrigg</cp:lastModifiedBy>
  <cp:revision>16</cp:revision>
  <dcterms:created xsi:type="dcterms:W3CDTF">2022-05-17T14:28:17Z</dcterms:created>
  <dcterms:modified xsi:type="dcterms:W3CDTF">2022-06-13T16:30:59Z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